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67" r:id="rId24"/>
    <p:sldId id="268" r:id="rId25"/>
    <p:sldId id="269" r:id="rId26"/>
    <p:sldId id="277" r:id="rId27"/>
    <p:sldId id="278" r:id="rId28"/>
    <p:sldId id="279" r:id="rId29"/>
    <p:sldId id="283" r:id="rId30"/>
    <p:sldId id="284" r:id="rId31"/>
    <p:sldId id="285" r:id="rId32"/>
    <p:sldId id="280" r:id="rId33"/>
    <p:sldId id="281" r:id="rId34"/>
    <p:sldId id="282" r:id="rId35"/>
    <p:sldId id="270" r:id="rId36"/>
    <p:sldId id="271" r:id="rId37"/>
    <p:sldId id="298" r:id="rId38"/>
    <p:sldId id="272" r:id="rId39"/>
    <p:sldId id="273" r:id="rId40"/>
    <p:sldId id="274" r:id="rId41"/>
    <p:sldId id="275" r:id="rId42"/>
    <p:sldId id="301" r:id="rId43"/>
    <p:sldId id="299" r:id="rId44"/>
    <p:sldId id="300" r:id="rId45"/>
    <p:sldId id="30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415A-A4ED-48AD-9C26-8CF056515452}" type="datetimeFigureOut">
              <a:rPr lang="ru-RU" smtClean="0"/>
              <a:t>08.03.2015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43507-2C37-483F-A97A-F9182CC0339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lav.olegern.net/viewpage.php?page_id=2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kal.ru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tv-simfer.at.ua/foto/shablon_skazochny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3771251" y="2708920"/>
            <a:ext cx="38266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000" b="1" spc="5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Monotype Corsiva" pitchFamily="66" charset="0"/>
              </a:rPr>
              <a:t>Русский </a:t>
            </a:r>
            <a:endParaRPr lang="ru-RU" sz="4000" b="1" spc="50" dirty="0" smtClean="0">
              <a:ln w="12700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Monotype Corsiva" pitchFamily="66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000" b="1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Monotype Corsiva" pitchFamily="66" charset="0"/>
              </a:rPr>
              <a:t>народный </a:t>
            </a:r>
            <a:r>
              <a:rPr lang="ru-RU" sz="4000" b="1" spc="5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Monotype Corsiva" pitchFamily="66" charset="0"/>
              </a:rPr>
              <a:t>костюм</a:t>
            </a:r>
            <a:endParaRPr lang="ru-RU" sz="4000" b="1" spc="50" dirty="0">
              <a:ln w="12700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Monotype Corsiv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5085184"/>
            <a:ext cx="3006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Выполнила: 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Князева Александра 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Владимировна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Группа 29ПОз(126)</a:t>
            </a:r>
            <a:endParaRPr lang="ru-RU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Picture 2" descr="Картинки по запросу фото для шаблона под презентацию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8280920" cy="606846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475656" y="764704"/>
            <a:ext cx="62808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b="1" dirty="0" smtClean="0">
                <a:solidFill>
                  <a:srgbClr val="C00000"/>
                </a:solidFill>
                <a:latin typeface="Monotype Corsiva" pitchFamily="66" charset="0"/>
              </a:rPr>
              <a:t>Женский костюм</a:t>
            </a:r>
            <a:endParaRPr lang="ru-RU" sz="72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79712" y="2060848"/>
            <a:ext cx="5400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 Black" pitchFamily="34" charset="0"/>
              </a:rPr>
              <a:t>Русский народный женский костюм в разных губерниях иногда сильно различался фасоном и деталями. Связано это было с тем, что женщина редко отлучалась из дома и, как правило, была мало знакома с чужими обычаями. Поэтому именно она являлась хранительницей традиций, в том числе и в области костюма. </a:t>
            </a:r>
            <a:endParaRPr lang="ru-RU" sz="2000" b="1" dirty="0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6" descr="сканирование00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692696"/>
            <a:ext cx="3714776" cy="485778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5004048" y="620688"/>
            <a:ext cx="38884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Monotype Corsiva" pitchFamily="66" charset="0"/>
              </a:rPr>
              <a:t> </a:t>
            </a:r>
            <a:r>
              <a:rPr lang="ru-RU" sz="2800" b="1" dirty="0" smtClean="0">
                <a:solidFill>
                  <a:srgbClr val="C00000"/>
                </a:solidFill>
                <a:latin typeface="Monotype Corsiva" pitchFamily="66" charset="0"/>
              </a:rPr>
              <a:t>Рубаха </a:t>
            </a:r>
            <a:r>
              <a:rPr lang="ru-RU" sz="2800" dirty="0" smtClean="0"/>
              <a:t>– основа женского народного костюма, шилась из белого льняного или конопляного полотна. Украшалась вышивкой, оберегавшей женщину от «сглаза». Считалось, чем богаче украшена рубаха, тем счастливее и удачливее ее владелица.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87624" y="332656"/>
            <a:ext cx="36724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Monotype Corsiva" pitchFamily="66" charset="0"/>
              </a:rPr>
              <a:t>Сарафан</a:t>
            </a:r>
            <a:r>
              <a:rPr lang="ru-RU" sz="3600" dirty="0" smtClean="0">
                <a:solidFill>
                  <a:srgbClr val="C00000"/>
                </a:solidFill>
              </a:rPr>
              <a:t> </a:t>
            </a:r>
            <a:r>
              <a:rPr lang="ru-RU" sz="3600" dirty="0" smtClean="0"/>
              <a:t>одевали поверх рубахи, украшали спереди узорной полосой, тесьмой, </a:t>
            </a:r>
          </a:p>
          <a:p>
            <a:r>
              <a:rPr lang="ru-RU" sz="3600" dirty="0" smtClean="0"/>
              <a:t>серебряным кружевом, узорными пуговицами.</a:t>
            </a:r>
            <a:endParaRPr lang="ru-RU" sz="3600" dirty="0" smtClean="0"/>
          </a:p>
        </p:txBody>
      </p:sp>
      <p:pic>
        <p:nvPicPr>
          <p:cNvPr id="4" name="Содержимое 7" descr="сканирование00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620688"/>
            <a:ext cx="3714776" cy="52149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899592" y="476672"/>
            <a:ext cx="367240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err="1" smtClean="0">
                <a:solidFill>
                  <a:srgbClr val="C00000"/>
                </a:solidFill>
                <a:latin typeface="Monotype Corsiva" pitchFamily="66" charset="0"/>
              </a:rPr>
              <a:t>Епанечка</a:t>
            </a:r>
            <a:r>
              <a:rPr lang="ru-RU" sz="3200" dirty="0" smtClean="0"/>
              <a:t> - короткая </a:t>
            </a:r>
            <a:r>
              <a:rPr lang="ru-RU" sz="3200" dirty="0" err="1" smtClean="0"/>
              <a:t>клешеная</a:t>
            </a:r>
            <a:r>
              <a:rPr lang="ru-RU" sz="3200" dirty="0" smtClean="0"/>
              <a:t> кофточка без рукавов, шилась из парчовой ткани.</a:t>
            </a:r>
          </a:p>
          <a:p>
            <a:r>
              <a:rPr lang="ru-RU" sz="3200" dirty="0" smtClean="0"/>
              <a:t>    Душегрейка. </a:t>
            </a:r>
          </a:p>
          <a:p>
            <a:r>
              <a:rPr lang="ru-RU" sz="3200" dirty="0" smtClean="0"/>
              <a:t>Она напоминала маленький сарафанчик и надевалась поверх сарафана, шили ее из дорогих тканей.</a:t>
            </a:r>
            <a:endParaRPr lang="ru-RU" sz="3200" dirty="0"/>
          </a:p>
        </p:txBody>
      </p:sp>
      <p:pic>
        <p:nvPicPr>
          <p:cNvPr id="4" name="Содержимое 4" descr="сканирование004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052736"/>
            <a:ext cx="4357718" cy="450059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87624" y="188640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Monotype Corsiva" pitchFamily="66" charset="0"/>
              </a:rPr>
              <a:t>Понева </a:t>
            </a:r>
            <a:r>
              <a:rPr lang="ru-RU" sz="3200" dirty="0" smtClean="0">
                <a:solidFill>
                  <a:srgbClr val="C00000"/>
                </a:solidFill>
              </a:rPr>
              <a:t>- </a:t>
            </a:r>
            <a:r>
              <a:rPr lang="ru-RU" sz="3200" dirty="0" smtClean="0"/>
              <a:t>древняя одежда.  Юбка, состоящая из трех полотнищ шерстяной или полушерстяной ткани, стянутых на талии плетеным узким пояском - гашником; ее носили только замужние женщины. </a:t>
            </a:r>
            <a:endParaRPr lang="ru-RU" sz="3200" dirty="0"/>
          </a:p>
        </p:txBody>
      </p:sp>
      <p:pic>
        <p:nvPicPr>
          <p:cNvPr id="4" name="Содержимое 3" descr="http://s005.radikal.ru/i210/1001/ee/f3094f9caabc.jpg"/>
          <p:cNvPicPr>
            <a:picLocks/>
          </p:cNvPicPr>
          <p:nvPr/>
        </p:nvPicPr>
        <p:blipFill>
          <a:blip r:embed="rId3" cstate="print"/>
          <a:srcRect b="54858"/>
          <a:stretch>
            <a:fillRect/>
          </a:stretch>
        </p:blipFill>
        <p:spPr bwMode="auto">
          <a:xfrm>
            <a:off x="1331640" y="3356992"/>
            <a:ext cx="7208397" cy="328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547664" y="188640"/>
            <a:ext cx="322210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Самой декоративной, богато украшенной частью женского русского костюма был передник, или занавеска, закрывающий женскую фигуру спереди.</a:t>
            </a:r>
          </a:p>
          <a:p>
            <a:r>
              <a:rPr lang="ru-RU" sz="2400" dirty="0" smtClean="0"/>
              <a:t>     Обычно его делали из холста и орнаментировали вышивкой, тканым узором. Цветными отделочными вставками, шелковыми узорными лентами.</a:t>
            </a:r>
            <a:endParaRPr lang="ru-RU" sz="2400" dirty="0" smtClean="0"/>
          </a:p>
        </p:txBody>
      </p:sp>
      <p:pic>
        <p:nvPicPr>
          <p:cNvPr id="4" name="Содержимое 6" descr="сканирование007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980728"/>
            <a:ext cx="3929090" cy="500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635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940152" y="260648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Monotype Corsiva" pitchFamily="66" charset="0"/>
              </a:rPr>
              <a:t>ПЕРЕДНИК</a:t>
            </a:r>
            <a:endParaRPr lang="ru-RU" sz="32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043608" y="908720"/>
            <a:ext cx="388843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Головной убор, в народных представлениях был связан с небом, его украшали символами солнца, звезд, дерева,</a:t>
            </a:r>
          </a:p>
          <a:p>
            <a:r>
              <a:rPr lang="ru-RU" sz="2800" dirty="0" smtClean="0"/>
              <a:t> птиц. Нити жемчуга и височные украшения символизировали дождевые струи. Поверх кокошника набрасывали фату из тонкой узорчатой ткани.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188640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ГОЛОВНОЙ УБОР</a:t>
            </a:r>
            <a:endParaRPr lang="ru-RU" sz="40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5" name="Содержимое 10" descr="сканирование00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412776"/>
            <a:ext cx="4429124" cy="442915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13" descr="IMG_26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052736"/>
            <a:ext cx="5286895" cy="464347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" name="Содержимое 12" descr="IMG_264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899171" y="2669781"/>
            <a:ext cx="4357718" cy="35719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/>
          <p:cNvSpPr txBox="1"/>
          <p:nvPr/>
        </p:nvSpPr>
        <p:spPr>
          <a:xfrm>
            <a:off x="2195736" y="188640"/>
            <a:ext cx="5554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  <a:latin typeface="Monotype Corsiva" pitchFamily="66" charset="0"/>
              </a:rPr>
              <a:t>ГОЛОВНЫЕ УБОРЫ</a:t>
            </a:r>
            <a:endParaRPr lang="ru-RU" sz="48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3" descr="http://photofile.ru/photo/semkov/418997/56750892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122596"/>
            <a:ext cx="4285710" cy="473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4" name="Рисунок 3" descr="http://s001.radikal.ru/i195/1001/04/f7a54fe1b362.jpg"/>
          <p:cNvPicPr/>
          <p:nvPr/>
        </p:nvPicPr>
        <p:blipFill>
          <a:blip r:embed="rId4" cstate="print"/>
          <a:srcRect l="45312" t="5000"/>
          <a:stretch>
            <a:fillRect/>
          </a:stretch>
        </p:blipFill>
        <p:spPr bwMode="auto">
          <a:xfrm>
            <a:off x="4860032" y="2276872"/>
            <a:ext cx="3888432" cy="437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683568" y="188640"/>
            <a:ext cx="82089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1. "Сорока" с рогатой "кичкой"-Тамбовская губ., 2 пол.19в. </a:t>
            </a:r>
            <a:br>
              <a:rPr lang="ru-RU" sz="3200" dirty="0" smtClean="0">
                <a:solidFill>
                  <a:srgbClr val="C00000"/>
                </a:solidFill>
              </a:rPr>
            </a:br>
            <a:r>
              <a:rPr lang="ru-RU" sz="3200" dirty="0" smtClean="0">
                <a:solidFill>
                  <a:srgbClr val="C00000"/>
                </a:solidFill>
              </a:rPr>
              <a:t>2. "Сорока с </a:t>
            </a:r>
            <a:r>
              <a:rPr lang="ru-RU" sz="3200" dirty="0" err="1" smtClean="0">
                <a:solidFill>
                  <a:srgbClr val="C00000"/>
                </a:solidFill>
              </a:rPr>
              <a:t>мохрами</a:t>
            </a:r>
            <a:r>
              <a:rPr lang="ru-RU" sz="3200" dirty="0" smtClean="0">
                <a:solidFill>
                  <a:srgbClr val="C00000"/>
                </a:solidFill>
              </a:rPr>
              <a:t>"-Орловская губ., 2 пол.19в. 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3" descr="http://s004.radikal.ru/i205/1001/28/885f46e09ef2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88640"/>
            <a:ext cx="692663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259632" y="5445224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1. Кокошник -Московская губ., 2 пол.18в.            2. "Сборник"-Вологодская губ., 2 пол.19в. </a:t>
            </a:r>
            <a:br>
              <a:rPr lang="ru-RU" b="1" dirty="0">
                <a:solidFill>
                  <a:srgbClr val="C00000"/>
                </a:solidFill>
              </a:rPr>
            </a:br>
            <a:r>
              <a:rPr lang="ru-RU" b="1" dirty="0">
                <a:solidFill>
                  <a:srgbClr val="C00000"/>
                </a:solidFill>
              </a:rPr>
              <a:t>3. "Повязка"-Нижегородская губ., нач.19в.         4. "Повязка"-центр России, 18в.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mirpps.ru/shablony-dlja-prezentacii/shablon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D:\Мои документы\ШКОЛЬНЫЕ ДЕЛА 4\Народный костюм\Маковский Русская красавица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2656"/>
            <a:ext cx="255713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D:\Мои документы\ШКОЛЬНЫЕ ДЕЛА 4\Народный костюм\Коровин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188640"/>
            <a:ext cx="3888432" cy="416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411760" y="4365104"/>
            <a:ext cx="6732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Monotype Corsiva" pitchFamily="66" charset="0"/>
              </a:rPr>
              <a:t>На протяжении веков большую часть населения России составляли крестьяне, которые сохраняли именно национальную культуру, поэтому и русский народный костюм дошел до нашего времени как костюм в первую очередь крестьянский, хотя было время, когда в нем ходили и купцы, и бояре, и другие сословия. </a:t>
            </a:r>
            <a:endParaRPr lang="ru-RU" sz="2400" b="1" dirty="0" smtClean="0"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483768" y="260648"/>
            <a:ext cx="4807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  <a:latin typeface="Monotype Corsiva" pitchFamily="66" charset="0"/>
              </a:rPr>
              <a:t>Женские украшения</a:t>
            </a:r>
            <a:endParaRPr lang="ru-RU" sz="48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4" name="Рисунок 3" descr="http://www.ljplus.ru/img3/a/m/amethist_grape/gaj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3071834" cy="477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5" name="Содержимое 3" descr="http://s39.radikal.ru/i086/1001/e7/568ad28ac5cf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1196752"/>
            <a:ext cx="4929222" cy="488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6" name="TextBox 5"/>
          <p:cNvSpPr txBox="1"/>
          <p:nvPr/>
        </p:nvSpPr>
        <p:spPr>
          <a:xfrm>
            <a:off x="1403648" y="602128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Monotype Corsiva" pitchFamily="66" charset="0"/>
              </a:rPr>
              <a:t>ГАЙТАН</a:t>
            </a:r>
            <a:endParaRPr lang="ru-RU" sz="28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0032" y="602128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Monotype Corsiva" pitchFamily="66" charset="0"/>
              </a:rPr>
              <a:t>ДЕВИЧЬИ НАКОСНИКИ</a:t>
            </a:r>
            <a:endParaRPr lang="ru-RU" sz="28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5724128" y="404664"/>
            <a:ext cx="28620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Свадебный наряд шили задолго до торжества, так как он требовал много времени и труда. Все элементы костюма тщательно украшались, оберегали от злых сил и напастей символами и орнаментами, </a:t>
            </a:r>
          </a:p>
          <a:p>
            <a:r>
              <a:rPr lang="ru-RU" sz="2400" dirty="0" smtClean="0"/>
              <a:t>утверждающими счастье, долголетие, здоровое потомство.</a:t>
            </a:r>
            <a:endParaRPr lang="ru-RU" sz="2400" dirty="0"/>
          </a:p>
        </p:txBody>
      </p:sp>
      <p:pic>
        <p:nvPicPr>
          <p:cNvPr id="4" name="Содержимое 17" descr="IMG_26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44112" y="1624240"/>
            <a:ext cx="5429288" cy="428628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/>
          <p:cNvSpPr txBox="1"/>
          <p:nvPr/>
        </p:nvSpPr>
        <p:spPr>
          <a:xfrm>
            <a:off x="899592" y="332656"/>
            <a:ext cx="4543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Monotype Corsiva" pitchFamily="66" charset="0"/>
              </a:rPr>
              <a:t>СВАДЕБНЫЙ КОСТЮМ</a:t>
            </a:r>
            <a:endParaRPr lang="ru-RU" sz="32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12" descr="IMG_2650.JPG"/>
          <p:cNvPicPr>
            <a:picLocks noChangeAspect="1"/>
          </p:cNvPicPr>
          <p:nvPr/>
        </p:nvPicPr>
        <p:blipFill>
          <a:blip r:embed="rId3" cstate="print"/>
          <a:srcRect r="5063"/>
          <a:stretch>
            <a:fillRect/>
          </a:stretch>
        </p:blipFill>
        <p:spPr>
          <a:xfrm rot="5400000">
            <a:off x="3166989" y="801563"/>
            <a:ext cx="5643602" cy="585791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" name="Содержимое 8" descr="IMG_2638.JPG"/>
          <p:cNvPicPr>
            <a:picLocks noChangeAspect="1"/>
          </p:cNvPicPr>
          <p:nvPr/>
        </p:nvPicPr>
        <p:blipFill>
          <a:blip r:embed="rId4" cstate="print"/>
          <a:srcRect t="6977" b="11628"/>
          <a:stretch>
            <a:fillRect/>
          </a:stretch>
        </p:blipFill>
        <p:spPr>
          <a:xfrm rot="5400000">
            <a:off x="-639761" y="2448073"/>
            <a:ext cx="5214974" cy="300036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1907704" y="260648"/>
            <a:ext cx="6245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Monotype Corsiva" pitchFamily="66" charset="0"/>
              </a:rPr>
              <a:t>СВАДЕБНЫЕ ГОЛОВНЫЕ УБОРЫ</a:t>
            </a:r>
            <a:endParaRPr lang="ru-RU" sz="32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4283968" y="188640"/>
            <a:ext cx="4572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/>
              <a:t>Сарафан</a:t>
            </a:r>
            <a:r>
              <a:rPr lang="ru-RU" b="1" i="1" dirty="0" smtClean="0"/>
              <a:t> </a:t>
            </a:r>
            <a:r>
              <a:rPr lang="ru-RU" b="1" dirty="0" smtClean="0"/>
              <a:t>считается исконно русской женской одеждой. В </a:t>
            </a:r>
            <a:r>
              <a:rPr lang="ru-RU" b="1" dirty="0" err="1" smtClean="0"/>
              <a:t>действитель-ности</a:t>
            </a:r>
            <a:r>
              <a:rPr lang="ru-RU" b="1" dirty="0" smtClean="0"/>
              <a:t> сарафан известен на Руси лишь с XVI в., и до первой половины XVII в. так называлась мужская одежда. Слово «сарафан» произошло от персидского « </a:t>
            </a:r>
            <a:r>
              <a:rPr lang="ru-RU" b="1" dirty="0" err="1" smtClean="0"/>
              <a:t>serapa</a:t>
            </a:r>
            <a:r>
              <a:rPr lang="ru-RU" b="1" dirty="0" smtClean="0"/>
              <a:t> », что означало «почетная одежда». Дело в том, что привезенные дорогие восточные костюмы всегда подвергались так называемому второму крою, и название «сарафан» сначала закрепилось за особенно дорогой и нарядной одеждой царя и бояр. Со временем это название перешло на женский костюм, а затем стало означать не ткань, а фасон одежды. </a:t>
            </a:r>
            <a:br>
              <a:rPr lang="ru-RU" b="1" dirty="0" smtClean="0"/>
            </a:br>
            <a:r>
              <a:rPr lang="ru-RU" b="1" dirty="0" smtClean="0"/>
              <a:t> Праздничные сарафаны и рубахи высоко ценились, их берегли, надевали по самым большим праздникам несколько раз в год и передавали по наследству. Праздничная одежда украшалась вышивкой, узорным ткачеством, различными нашивками. На Севере для украшения использовали речной жемчуг и рубленый перламутр.</a:t>
            </a:r>
            <a:endParaRPr lang="ru-RU" dirty="0"/>
          </a:p>
        </p:txBody>
      </p:sp>
      <p:pic>
        <p:nvPicPr>
          <p:cNvPr id="4" name="Содержимое 3" descr="http://art.1september.ru/2006/20/no20_14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4664"/>
            <a:ext cx="3429024" cy="6072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043608" y="26064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Сарафанный комплект </a:t>
            </a:r>
            <a:r>
              <a:rPr lang="ru-RU" b="1" dirty="0"/>
              <a:t>обычно включал в себя: рубаху, собственно сарафан, пояс и передник.  Так называлась одежда, состоящая из двух не сшитых длинных полотнищ ткани, собранных на шнурок, их повязывали выше груди или на талии. Иногда передники делали с грудкой. В некоторых губерниях девушки могли надевать передник прямо поверх рубахи вместо сарафана. В Поволжье передник называли </a:t>
            </a:r>
            <a:r>
              <a:rPr lang="ru-RU" b="1" dirty="0" err="1"/>
              <a:t>запоном</a:t>
            </a:r>
            <a:r>
              <a:rPr lang="ru-RU" b="1" dirty="0"/>
              <a:t>. </a:t>
            </a:r>
          </a:p>
        </p:txBody>
      </p:sp>
      <p:pic>
        <p:nvPicPr>
          <p:cNvPr id="4" name="Содержимое 3" descr="http://art.1september.ru/2006/20/no20_15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60648"/>
            <a:ext cx="264320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851920" y="3789040"/>
            <a:ext cx="4932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C00000"/>
                </a:solidFill>
                <a:ea typeface="Times New Roman" pitchFamily="18" charset="0"/>
                <a:cs typeface="Times New Roman" pitchFamily="18" charset="0"/>
              </a:rPr>
              <a:t>Праздничные передники вышивали красной нитью. </a:t>
            </a:r>
            <a:r>
              <a:rPr lang="ru-RU" b="1" dirty="0">
                <a:ea typeface="Times New Roman" pitchFamily="18" charset="0"/>
                <a:cs typeface="Times New Roman" pitchFamily="18" charset="0"/>
              </a:rPr>
              <a:t>По узору можно было многое узнать о жизни женщины, о ее желаниях, мечтах. В верхней, наиболее близкой к сердцу части передника </a:t>
            </a:r>
            <a:r>
              <a:rPr lang="ru-RU" b="1" dirty="0" err="1">
                <a:ea typeface="Times New Roman" pitchFamily="18" charset="0"/>
                <a:cs typeface="Times New Roman" pitchFamily="18" charset="0"/>
              </a:rPr>
              <a:t>выши-вали</a:t>
            </a:r>
            <a:r>
              <a:rPr lang="ru-RU" b="1" dirty="0">
                <a:ea typeface="Times New Roman" pitchFamily="18" charset="0"/>
                <a:cs typeface="Times New Roman" pitchFamily="18" charset="0"/>
              </a:rPr>
              <a:t> то, что женщина просит у Бога. Ромбо-точечный орнамент был </a:t>
            </a:r>
            <a:r>
              <a:rPr lang="ru-RU" b="1" dirty="0" err="1">
                <a:ea typeface="Times New Roman" pitchFamily="18" charset="0"/>
                <a:cs typeface="Times New Roman" pitchFamily="18" charset="0"/>
              </a:rPr>
              <a:t>пожела-нием</a:t>
            </a:r>
            <a:r>
              <a:rPr lang="ru-RU" b="1" dirty="0">
                <a:ea typeface="Times New Roman" pitchFamily="18" charset="0"/>
                <a:cs typeface="Times New Roman" pitchFamily="18" charset="0"/>
              </a:rPr>
              <a:t> плодородия и плодовитости, птицы были символами девочек, знаком верхнего мира; кони, связанные со средним, </a:t>
            </a:r>
            <a:r>
              <a:rPr lang="ru-RU" b="1" dirty="0" err="1">
                <a:ea typeface="Times New Roman" pitchFamily="18" charset="0"/>
                <a:cs typeface="Times New Roman" pitchFamily="18" charset="0"/>
              </a:rPr>
              <a:t>зем-ным</a:t>
            </a:r>
            <a:r>
              <a:rPr lang="ru-RU" b="1" dirty="0">
                <a:ea typeface="Times New Roman" pitchFamily="18" charset="0"/>
                <a:cs typeface="Times New Roman" pitchFamily="18" charset="0"/>
              </a:rPr>
              <a:t> миром, были символами мальчиков</a:t>
            </a:r>
            <a:r>
              <a:rPr lang="ru-RU" sz="1600" b="1" dirty="0">
                <a:ea typeface="Times New Roman" pitchFamily="18" charset="0"/>
                <a:cs typeface="Times New Roman" pitchFamily="18" charset="0"/>
              </a:rPr>
              <a:t>. </a:t>
            </a:r>
            <a:endParaRPr lang="ru-RU" sz="1600" b="1" dirty="0"/>
          </a:p>
        </p:txBody>
      </p:sp>
      <p:pic>
        <p:nvPicPr>
          <p:cNvPr id="6" name="Рисунок 5" descr="http://art.1september.ru/2006/20/no20_16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429000"/>
            <a:ext cx="2376264" cy="323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827584" y="4221088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 холодную погоду русские женщины надевали </a:t>
            </a:r>
            <a:r>
              <a:rPr lang="ru-RU" b="1" dirty="0" smtClean="0">
                <a:solidFill>
                  <a:srgbClr val="C00000"/>
                </a:solidFill>
              </a:rPr>
              <a:t>душегрею (или душегрейку).</a:t>
            </a:r>
            <a:r>
              <a:rPr lang="ru-RU" b="1" i="1" dirty="0" smtClean="0"/>
              <a:t> </a:t>
            </a:r>
            <a:r>
              <a:rPr lang="ru-RU" b="1" dirty="0" smtClean="0"/>
              <a:t> Это была короткая свободная кофта, собранная в верхней части в мелкие складки. Душегрея была очень пышной в нижней части и лишь немного прикрывала талию. Шили ее из прямоугольного куска ткани, могли простегивать ватой и украшать мехом. В «Сказке о рыбаке и рыбке» А. С. Пушкина: «…на крыльце стоит его старуха в дорогой собольей душегрейке…». Разновидностью душегреи была </a:t>
            </a:r>
            <a:r>
              <a:rPr lang="ru-RU" b="1" dirty="0" err="1" smtClean="0">
                <a:solidFill>
                  <a:srgbClr val="C00000"/>
                </a:solidFill>
              </a:rPr>
              <a:t>епанечка</a:t>
            </a:r>
            <a:r>
              <a:rPr lang="ru-RU" b="1" dirty="0" smtClean="0">
                <a:solidFill>
                  <a:srgbClr val="C00000"/>
                </a:solidFill>
              </a:rPr>
              <a:t> </a:t>
            </a:r>
            <a:r>
              <a:rPr lang="ru-RU" b="1" dirty="0" smtClean="0"/>
              <a:t>(</a:t>
            </a:r>
            <a:r>
              <a:rPr lang="ru-RU" b="1" dirty="0" err="1" smtClean="0"/>
              <a:t>епаничка</a:t>
            </a:r>
            <a:r>
              <a:rPr lang="ru-RU" b="1" dirty="0" smtClean="0"/>
              <a:t>) — короткая утепленная кофточка без рукавов и воротника, державшаяся на бретельках </a:t>
            </a:r>
            <a:r>
              <a:rPr lang="ru-RU" b="1" i="1" dirty="0" smtClean="0"/>
              <a:t>.</a:t>
            </a:r>
            <a:endParaRPr lang="ru-RU" dirty="0"/>
          </a:p>
        </p:txBody>
      </p:sp>
      <p:pic>
        <p:nvPicPr>
          <p:cNvPr id="4" name="Содержимое 4" descr="http://art.1september.ru/2006/20/no20_19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6672"/>
            <a:ext cx="2376264" cy="35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Содержимое 5" descr="http://art.1september.ru/2006/20/no20_20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04664"/>
            <a:ext cx="306613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619672" y="260648"/>
            <a:ext cx="6680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>
                <a:solidFill>
                  <a:srgbClr val="C00000"/>
                </a:solidFill>
              </a:rPr>
              <a:t>Выбор цвета в костюме.</a:t>
            </a:r>
            <a:endParaRPr lang="ru-RU" sz="4800" dirty="0">
              <a:solidFill>
                <a:srgbClr val="C00000"/>
              </a:solidFill>
            </a:endParaRPr>
          </a:p>
        </p:txBody>
      </p:sp>
      <p:pic>
        <p:nvPicPr>
          <p:cNvPr id="4" name="Содержимое 4" descr="крестьянский 19 век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475656" y="1412776"/>
            <a:ext cx="2857500" cy="43148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55976" y="1124744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ru-RU" b="1" dirty="0"/>
              <a:t>Цвета в одежде отвечали народным представлениям о красоте окружающего мира, доброте и справедливости. Белый, красный, синий, чёрный, золотой  и зелёный издревле почитались на Руси.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ru-RU" b="1" dirty="0"/>
              <a:t>Рубаха, обязательно, была белая. Белый цвет означает мир и чистоту совести, поэтому этот цвет ближе всего к телу.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ru-RU" b="1" dirty="0"/>
              <a:t>Самым любимым цветом был </a:t>
            </a:r>
            <a:r>
              <a:rPr lang="ru-RU" b="1" dirty="0">
                <a:solidFill>
                  <a:srgbClr val="FF0000"/>
                </a:solidFill>
              </a:rPr>
              <a:t>красный</a:t>
            </a:r>
            <a:r>
              <a:rPr lang="ru-RU" b="1" dirty="0"/>
              <a:t>. «Красна девица», «Весна- красна» , «Красно –солнышко»  -  красный, значит красивый, радостный. А ещё красный символ солнца, отваги и  любви.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ru-RU" b="1" dirty="0"/>
              <a:t>Каждая </a:t>
            </a:r>
            <a:r>
              <a:rPr lang="ru-RU" b="1" dirty="0" err="1"/>
              <a:t>губерня</a:t>
            </a:r>
            <a:r>
              <a:rPr lang="ru-RU" b="1" dirty="0"/>
              <a:t> и волость выбирала предпочтение своему цвету .</a:t>
            </a:r>
          </a:p>
          <a:p>
            <a:pPr marL="365760" indent="-283464">
              <a:buFont typeface="Wingdings 2"/>
              <a:buChar char=""/>
              <a:defRPr/>
            </a:pP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971600" y="332656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Золотой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цвет имеет непосредственное отношение к богу, богатству, света солнца, поэтому его использовали  знатные  богатые люди.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b="1" dirty="0" smtClean="0">
                <a:solidFill>
                  <a:srgbClr val="0070C0"/>
                </a:solidFill>
              </a:rPr>
              <a:t>Синий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цвет  - </a:t>
            </a:r>
            <a:r>
              <a:rPr lang="ru-RU" dirty="0" err="1" smtClean="0">
                <a:solidFill>
                  <a:schemeClr val="tx1"/>
                </a:solidFill>
              </a:rPr>
              <a:t>цвет</a:t>
            </a:r>
            <a:r>
              <a:rPr lang="ru-RU" dirty="0" smtClean="0">
                <a:solidFill>
                  <a:schemeClr val="tx1"/>
                </a:solidFill>
              </a:rPr>
              <a:t>  неба, благородства, верности. Он стал  символом Московской области,  где изготавливают </a:t>
            </a:r>
            <a:r>
              <a:rPr lang="ru-RU" b="1" dirty="0" smtClean="0">
                <a:solidFill>
                  <a:schemeClr val="tx1"/>
                </a:solidFill>
              </a:rPr>
              <a:t>гжель.</a:t>
            </a:r>
            <a:endParaRPr lang="ru-RU" dirty="0"/>
          </a:p>
        </p:txBody>
      </p:sp>
      <p:pic>
        <p:nvPicPr>
          <p:cNvPr id="5" name="Содержимое 4" descr="Московский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435142" y="1772816"/>
            <a:ext cx="3204802" cy="4839251"/>
          </a:xfrm>
          <a:prstGeom prst="rect">
            <a:avLst/>
          </a:prstGeom>
        </p:spPr>
      </p:pic>
      <p:pic>
        <p:nvPicPr>
          <p:cNvPr id="7" name="Содержимое 5" descr="Олонецкая губерня  19 век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47664" y="1774256"/>
            <a:ext cx="3240360" cy="4892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979712" y="0"/>
            <a:ext cx="59955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i="1" dirty="0" smtClean="0">
                <a:solidFill>
                  <a:srgbClr val="C00000"/>
                </a:solidFill>
                <a:latin typeface="Monotype Corsiva" pitchFamily="66" charset="0"/>
              </a:rPr>
              <a:t>Выбор орнамента</a:t>
            </a:r>
            <a:endParaRPr lang="ru-RU" sz="6600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83768" y="908720"/>
            <a:ext cx="50526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rgbClr val="C00000"/>
                </a:solidFill>
              </a:rPr>
              <a:t>Украшения костюма</a:t>
            </a:r>
            <a:endParaRPr lang="ru-RU" sz="4400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1628800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 smtClean="0">
                <a:solidFill>
                  <a:srgbClr val="FFC000"/>
                </a:solidFill>
              </a:rPr>
              <a:t> </a:t>
            </a:r>
            <a:r>
              <a:rPr lang="ru-RU" b="1" dirty="0" smtClean="0"/>
              <a:t>Украшения передавались из поколения в поколение. </a:t>
            </a:r>
          </a:p>
          <a:p>
            <a:pPr>
              <a:buNone/>
            </a:pPr>
            <a:r>
              <a:rPr lang="ru-RU" b="1" dirty="0" smtClean="0"/>
              <a:t>Каждый элемент орнамента имел свое значение и смысл: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Слава божеству! Праздник.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Просьба плодородия.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/>
              <a:t>Благодарность богу за содеянное.</a:t>
            </a:r>
          </a:p>
          <a:p>
            <a:pPr>
              <a:buNone/>
            </a:pPr>
            <a:r>
              <a:rPr lang="ru-RU" b="1" dirty="0" smtClean="0"/>
              <a:t>     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7984" y="371703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ru-RU" b="1" dirty="0"/>
              <a:t>Орнамент имел особый смысл в</a:t>
            </a:r>
          </a:p>
          <a:p>
            <a:pPr marL="365760" indent="-283464">
              <a:defRPr/>
            </a:pPr>
            <a:r>
              <a:rPr lang="ru-RU" b="1" dirty="0"/>
              <a:t>       костюме. Предпочитали  цветы, птицы,</a:t>
            </a:r>
          </a:p>
          <a:p>
            <a:pPr marL="365760" indent="-283464">
              <a:defRPr/>
            </a:pPr>
            <a:r>
              <a:rPr lang="ru-RU" b="1" dirty="0"/>
              <a:t>        дерево жизни, ромбы, кресты  и женские образы. 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Подол</a:t>
            </a:r>
            <a:r>
              <a:rPr lang="ru-RU" b="1" dirty="0"/>
              <a:t> в одежде - символ растений, корней, цветов, засеянного поля, богини плодородия.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Рукава </a:t>
            </a:r>
            <a:r>
              <a:rPr lang="ru-RU" b="1" dirty="0"/>
              <a:t>– символ  труда, рукоделья, достатка</a:t>
            </a:r>
            <a:br>
              <a:rPr lang="ru-RU" b="1" dirty="0"/>
            </a:br>
            <a:r>
              <a:rPr lang="ru-RU" b="1" dirty="0"/>
              <a:t>здоровья, благополучия. </a:t>
            </a:r>
            <a:endParaRPr lang="ru-RU" b="1" dirty="0"/>
          </a:p>
        </p:txBody>
      </p:sp>
      <p:pic>
        <p:nvPicPr>
          <p:cNvPr id="7" name="Содержимое 6" descr="сканирование0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947220"/>
            <a:ext cx="3456384" cy="391078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Содержимое 4" descr="http://tmn.fio.ru/works/80x/311/im1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876256" y="1628800"/>
            <a:ext cx="2000250" cy="185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475656" y="332656"/>
            <a:ext cx="38701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Monotype Corsiva" pitchFamily="66" charset="0"/>
              </a:rPr>
              <a:t>Вышивка </a:t>
            </a:r>
            <a:r>
              <a:rPr lang="ru-RU" sz="2800" dirty="0" smtClean="0">
                <a:latin typeface="Monotype Corsiva" pitchFamily="66" charset="0"/>
              </a:rPr>
              <a:t>– один из распространенных видов народного творчества. Искусство создания на тканях узоров с помощью иглы и нитей, известно с давних времен.</a:t>
            </a:r>
            <a:endParaRPr lang="ru-RU" sz="2800" dirty="0">
              <a:latin typeface="Monotype Corsiva" pitchFamily="66" charset="0"/>
            </a:endParaRPr>
          </a:p>
        </p:txBody>
      </p:sp>
      <p:pic>
        <p:nvPicPr>
          <p:cNvPr id="4" name="Содержимое 4" descr="IMG_2673.JPG"/>
          <p:cNvPicPr>
            <a:picLocks noChangeAspect="1"/>
          </p:cNvPicPr>
          <p:nvPr/>
        </p:nvPicPr>
        <p:blipFill>
          <a:blip r:embed="rId3" cstate="print"/>
          <a:srcRect l="15190"/>
          <a:stretch>
            <a:fillRect/>
          </a:stretch>
        </p:blipFill>
        <p:spPr>
          <a:xfrm rot="5400000">
            <a:off x="4950793" y="745951"/>
            <a:ext cx="3990268" cy="301966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4283968" y="43651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ru-RU" sz="2400" dirty="0" smtClean="0">
                <a:latin typeface="Monotype Corsiva" pitchFamily="66" charset="0"/>
              </a:rPr>
              <a:t>Вышивка не только делала костюм красивее и богаче, но и должна была приносить человеку счастье, оберегать его ото всякого зла и беды, сближать с окружающей природой.</a:t>
            </a:r>
            <a:endParaRPr lang="ru-RU" sz="2400" dirty="0" smtClean="0">
              <a:latin typeface="Monotype Corsiva" pitchFamily="66" charset="0"/>
            </a:endParaRPr>
          </a:p>
        </p:txBody>
      </p:sp>
      <p:pic>
        <p:nvPicPr>
          <p:cNvPr id="7" name="Picture 2" descr="http://t1.gstatic.com/images?q=tbn:ANd9GcSGc-n-2wUOntApOrMptGDEzAYb9KhwUT2ZqfwPODY8QdN61s4&amp;t=1&amp;usg=__C0mUrryyZvwyVrnk79CPMpCCubc="/>
          <p:cNvPicPr>
            <a:picLocks noChangeAspect="1" noChangeArrowheads="1"/>
          </p:cNvPicPr>
          <p:nvPr/>
        </p:nvPicPr>
        <p:blipFill>
          <a:blip r:embed="rId4" cstate="print"/>
          <a:srcRect r="48156"/>
          <a:stretch>
            <a:fillRect/>
          </a:stretch>
        </p:blipFill>
        <p:spPr bwMode="auto">
          <a:xfrm>
            <a:off x="1547664" y="3284984"/>
            <a:ext cx="2199758" cy="3323039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331640" y="404664"/>
            <a:ext cx="73803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i="0" dirty="0" smtClean="0">
                <a:solidFill>
                  <a:srgbClr val="FF0000"/>
                </a:solidFill>
                <a:latin typeface="Monotype Corsiva" pitchFamily="66" charset="0"/>
              </a:rPr>
              <a:t>Национальная одежда</a:t>
            </a:r>
            <a:r>
              <a:rPr lang="ru-RU" sz="2800" i="0" dirty="0" smtClean="0">
                <a:solidFill>
                  <a:srgbClr val="FF0000"/>
                </a:solidFill>
              </a:rPr>
              <a:t> </a:t>
            </a:r>
            <a:r>
              <a:rPr lang="ru-RU" sz="2800" i="0" dirty="0" smtClean="0"/>
              <a:t>– это книга, из которой можно много узнать о традициях и обычаях своего народа. Праздники в жизни  русского крестьянина либо  завершали какой-то период, либо предшествовали следующему важному  этапу. К праздникам, конечно же готовились.</a:t>
            </a:r>
            <a:endParaRPr lang="ru-RU" sz="2800" i="0" dirty="0"/>
          </a:p>
        </p:txBody>
      </p:sp>
      <p:pic>
        <p:nvPicPr>
          <p:cNvPr id="5" name="Picture 9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76056" y="3591605"/>
            <a:ext cx="2568894" cy="3005747"/>
          </a:xfrm>
          <a:prstGeom prst="rect">
            <a:avLst/>
          </a:prstGeom>
          <a:noFill/>
        </p:spPr>
      </p:pic>
      <p:pic>
        <p:nvPicPr>
          <p:cNvPr id="6" name="Рисунок 5" descr="сканирование002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696" y="3573016"/>
            <a:ext cx="2319943" cy="2996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971600" y="188640"/>
            <a:ext cx="7920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Большую тайну хранят в себе древние</a:t>
            </a:r>
          </a:p>
          <a:p>
            <a:r>
              <a:rPr lang="ru-RU" sz="4000" b="1" dirty="0">
                <a:solidFill>
                  <a:srgbClr val="C00000"/>
                </a:solidFill>
                <a:latin typeface="Monotype Corsiva" pitchFamily="66" charset="0"/>
              </a:rPr>
              <a:t> </a:t>
            </a:r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                славянские орнаменты</a:t>
            </a:r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 </a:t>
            </a:r>
          </a:p>
          <a:p>
            <a:r>
              <a:rPr lang="ru-RU" sz="4000" b="1" dirty="0">
                <a:solidFill>
                  <a:srgbClr val="C00000"/>
                </a:solidFill>
                <a:latin typeface="Monotype Corsiva" pitchFamily="66" charset="0"/>
              </a:rPr>
              <a:t> </a:t>
            </a:r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                </a:t>
            </a:r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                                           </a:t>
            </a:r>
            <a:b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</a:br>
            <a:r>
              <a:rPr lang="ru-RU" sz="4000" b="1" dirty="0" smtClean="0">
                <a:solidFill>
                  <a:srgbClr val="C00000"/>
                </a:solidFill>
                <a:latin typeface="Monotype Corsiva" pitchFamily="66" charset="0"/>
              </a:rPr>
              <a:t>                  </a:t>
            </a:r>
            <a:endParaRPr lang="ru-RU" sz="40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5" name="Содержимое 6" descr="Русская вышивка">
            <a:hlinkClick r:id="rId3" tgtFrame="_blank"/>
          </p:cNvPr>
          <p:cNvPicPr>
            <a:picLocks/>
          </p:cNvPicPr>
          <p:nvPr/>
        </p:nvPicPr>
        <p:blipFill>
          <a:blip r:embed="rId4" cstate="print"/>
          <a:srcRect r="1786"/>
          <a:stretch>
            <a:fillRect/>
          </a:stretch>
        </p:blipFill>
        <p:spPr bwMode="auto">
          <a:xfrm>
            <a:off x="971600" y="1484784"/>
            <a:ext cx="785818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20" descr="сканирование00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260648"/>
            <a:ext cx="7929618" cy="3643338"/>
          </a:xfrm>
          <a:prstGeom prst="rect">
            <a:avLst/>
          </a:prstGeom>
          <a:ln w="38100">
            <a:noFill/>
          </a:ln>
          <a:effectLst>
            <a:softEdge rad="63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259632" y="4077072"/>
            <a:ext cx="74888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Рубахи и сарафаны украшались вышивкой. Женские головные уборы: кокошники, кики, сороки, повойники были самой невиданной формы. Очень любили на Руси душегрейки, которые  надевали поверх сарафана и шили из дорогих тканей.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971600" y="332656"/>
            <a:ext cx="4572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>
                <a:solidFill>
                  <a:srgbClr val="C00000"/>
                </a:solidFill>
                <a:effectLst/>
              </a:rPr>
              <a:t>Древо</a:t>
            </a:r>
            <a:r>
              <a:rPr lang="ru-RU" sz="2000" b="1" dirty="0">
                <a:solidFill>
                  <a:srgbClr val="C00000"/>
                </a:solidFill>
              </a:rPr>
              <a:t> жизни, райское древо </a:t>
            </a:r>
            <a:r>
              <a:rPr lang="ru-RU" sz="2000" b="1" dirty="0"/>
              <a:t>– излюбленный мотив восточнославянской вышивки. Изображение "древа жизни" по народным представлениям должно приносить счастье, а также оберегать от всякого зла.</a:t>
            </a:r>
            <a:br>
              <a:rPr lang="ru-RU" sz="2000" b="1" dirty="0"/>
            </a:br>
            <a:r>
              <a:rPr lang="ru-RU" sz="2000" b="1" dirty="0"/>
              <a:t>      Образ</a:t>
            </a:r>
            <a:r>
              <a:rPr lang="ru-RU" sz="2000" b="1" dirty="0" smtClean="0">
                <a:solidFill>
                  <a:schemeClr val="tx1"/>
                </a:solidFill>
                <a:effectLst/>
              </a:rPr>
              <a:t> птицы </a:t>
            </a:r>
            <a:r>
              <a:rPr lang="ru-RU" sz="2000" b="1" dirty="0"/>
              <a:t>также неслучаен. </a:t>
            </a:r>
            <a:r>
              <a:rPr lang="ru-RU" sz="2000" b="1" dirty="0">
                <a:solidFill>
                  <a:srgbClr val="C00000"/>
                </a:solidFill>
              </a:rPr>
              <a:t>Птица –</a:t>
            </a:r>
            <a:r>
              <a:rPr lang="ru-RU" sz="2000" b="1" dirty="0"/>
              <a:t> символ души человека, обладает способностью влиять на судьбы люде</a:t>
            </a:r>
            <a:r>
              <a:rPr lang="ru-RU" sz="2000" dirty="0"/>
              <a:t>й (приносить счастье)</a:t>
            </a:r>
            <a:r>
              <a:rPr lang="ru-RU" sz="2000" b="1" dirty="0"/>
              <a:t>, парные птички обычно символизируют жениха и невесту.</a:t>
            </a:r>
            <a:br>
              <a:rPr lang="ru-RU" sz="2000" b="1" dirty="0"/>
            </a:br>
            <a:r>
              <a:rPr lang="ru-RU" sz="2000" b="1" dirty="0">
                <a:solidFill>
                  <a:srgbClr val="C00000"/>
                </a:solidFill>
              </a:rPr>
              <a:t>     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 err="1" smtClean="0">
                <a:solidFill>
                  <a:srgbClr val="C00000"/>
                </a:solidFill>
              </a:rPr>
              <a:t>Берегини</a:t>
            </a:r>
            <a:r>
              <a:rPr lang="ru-RU" sz="2000" b="1" dirty="0" smtClean="0">
                <a:solidFill>
                  <a:srgbClr val="C00000"/>
                </a:solidFill>
              </a:rPr>
              <a:t> </a:t>
            </a:r>
            <a:r>
              <a:rPr lang="ru-RU" sz="2000" dirty="0"/>
              <a:t>– </a:t>
            </a:r>
            <a:r>
              <a:rPr lang="ru-RU" sz="2000" b="1" dirty="0"/>
              <a:t>женские персонажи, оберегающие дом и его обитателей от зла и несчастий. Руки, устремленные вверх, к небу – древняя молитвенная поза, обращение к Богу с просьбой о благоденствии и защите от зла. </a:t>
            </a:r>
          </a:p>
        </p:txBody>
      </p:sp>
      <p:pic>
        <p:nvPicPr>
          <p:cNvPr id="4" name="Содержимое 11" descr="http://tmn.fio.ru/works/80x/311/rushnik11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652120" y="332656"/>
            <a:ext cx="2838450" cy="2914650"/>
          </a:xfrm>
          <a:prstGeom prst="rect">
            <a:avLst/>
          </a:prstGeom>
        </p:spPr>
      </p:pic>
      <p:pic>
        <p:nvPicPr>
          <p:cNvPr id="5" name="Содержимое 12" descr="http://tmn.fio.ru/works/80x/311/rushniks6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580112" y="3645024"/>
            <a:ext cx="3214688" cy="2643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043608" y="548680"/>
            <a:ext cx="36004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ru-RU" b="1" i="1" dirty="0"/>
              <a:t>Не последнее место в костюме занимали различные украшения. В большом количестве надевались на шею ожерелья из жемчуга, граната и гайтаны - низанные из бисера, янтарные бусы, приносившие, согласно поверью, здоровье и счастье, ожерелья из цепей. Большой любовью пользовались крупные серьги "голубцы" и более мелкие, изящные. Своеобразным украшением были и нежные, легко подвижные </a:t>
            </a:r>
            <a:r>
              <a:rPr lang="ru-RU" sz="2400" b="1" i="1" dirty="0"/>
              <a:t>"пушки" </a:t>
            </a:r>
            <a:r>
              <a:rPr lang="ru-RU" b="1" i="1" dirty="0"/>
              <a:t>- шарики, сплетенные из гусиного пуха, которые носились вместе с серьгами.</a:t>
            </a:r>
            <a:endParaRPr lang="ru-RU" b="1" i="1" dirty="0"/>
          </a:p>
        </p:txBody>
      </p:sp>
      <p:pic>
        <p:nvPicPr>
          <p:cNvPr id="4" name="Содержимое 4" descr="тульская губерня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932040" y="692696"/>
            <a:ext cx="3568700" cy="5402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6293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259632" y="260648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latin typeface="Monotype Corsiva" pitchFamily="66" charset="0"/>
              </a:rPr>
              <a:t>Самая характерная черта русского народного костюма во всех его видах   -  радость, праздничность</a:t>
            </a:r>
            <a:endParaRPr lang="ru-RU" sz="3600" b="1" dirty="0">
              <a:latin typeface="Monotype Corsiva" pitchFamily="66" charset="0"/>
            </a:endParaRPr>
          </a:p>
        </p:txBody>
      </p:sp>
      <p:pic>
        <p:nvPicPr>
          <p:cNvPr id="6" name="Содержимое 4" descr="крестьянский костбм Москвы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619672" y="1988840"/>
            <a:ext cx="2940050" cy="4664075"/>
          </a:xfrm>
          <a:prstGeom prst="rect">
            <a:avLst/>
          </a:prstGeom>
        </p:spPr>
      </p:pic>
      <p:pic>
        <p:nvPicPr>
          <p:cNvPr id="7" name="Содержимое 5" descr="вологодская губерня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292080" y="1988840"/>
            <a:ext cx="3403600" cy="466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9218" name="Picture 2" descr="Картинки по запросу фото для шаблона под презентацию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76672"/>
            <a:ext cx="7776864" cy="569907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2771800" y="548680"/>
            <a:ext cx="4680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b="1" dirty="0" smtClean="0">
                <a:solidFill>
                  <a:srgbClr val="C00000"/>
                </a:solidFill>
                <a:latin typeface="Monotype Corsiva" pitchFamily="66" charset="0"/>
              </a:rPr>
              <a:t>Мужской </a:t>
            </a:r>
          </a:p>
          <a:p>
            <a:r>
              <a:rPr lang="ru-RU" sz="8000" b="1" dirty="0" smtClean="0">
                <a:solidFill>
                  <a:srgbClr val="C00000"/>
                </a:solidFill>
                <a:latin typeface="Monotype Corsiva" pitchFamily="66" charset="0"/>
              </a:rPr>
              <a:t> костюм</a:t>
            </a:r>
            <a:endParaRPr lang="ru-RU" sz="80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51720" y="2924944"/>
            <a:ext cx="53285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Мужской костюм во всех областях России был более унифицирован, чем женский, так как виды тяжелой физической работы под открытым небом были по сути одинаковы. В свободное от полевых работ время крестьяне отправлялись на заработки, они общались с жителями других губерний, с горожанами и многое перенимали друг у друга.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3" descr="http://art.1september.ru/2006/20/no20_9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16832"/>
            <a:ext cx="2952328" cy="435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75048" y="260648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Основу мужского костюма составляли рубаха и порты (штаны) . Порты   шились из неотбеленной ткани, домашней крашенины или из пестряди и собирались на поясе на шнурок-гашник. Пестрядь — пестрая ткань из пряжи, выкрашенной в разные цвета. Из ткани в клетку шили рубахи, а из полосатой ткани — штаны, которые назывались «</a:t>
            </a:r>
            <a:r>
              <a:rPr lang="ru-RU" b="1" i="1" dirty="0" err="1" smtClean="0"/>
              <a:t>синеполосые</a:t>
            </a:r>
            <a:r>
              <a:rPr lang="ru-RU" b="1" i="1" dirty="0" smtClean="0"/>
              <a:t>».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23928" y="1779687"/>
            <a:ext cx="47525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Мужская рубаха шилась из целого полотнища, перегнутого на плечах, с вырезом для шеи и прямым разрезом слева, застегивающимся на пуговицу. Чаще всего носили рубаху с небольшим воротничком-стойкой. Под мышками вставляли куски ткани в виде ромбов — ластовицы.</a:t>
            </a:r>
          </a:p>
          <a:p>
            <a:r>
              <a:rPr lang="ru-RU" b="1" dirty="0" smtClean="0"/>
              <a:t>Длина мужской рубахи доходила до колен. У молодых парней — короче, у стариков — длиннее. Носили ее навыпуск, подпоясывали шнуром с кистями, завязанным сбоку. Вышивалась рубаха чаще всего красной нитью по подолу, обшлагам рукавов, воротнику и застежке. Готовя подарок жениху, невеста особенно старалась вышить верх груди, где, как считали, обитает душа. 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Рисунок 2" descr="http://www.sva-slava.ru/nasledie_rukodelie/img_rushniki/rushnik4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628800"/>
            <a:ext cx="3000396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4" name="Содержимое 7" descr="IMG_265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1484784"/>
            <a:ext cx="5072098" cy="478634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1619672" y="404664"/>
            <a:ext cx="64668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solidFill>
                  <a:srgbClr val="C00000"/>
                </a:solidFill>
                <a:latin typeface="Monotype Corsiva" pitchFamily="66" charset="0"/>
              </a:rPr>
              <a:t>Рубаха украшалась вышивкой</a:t>
            </a:r>
            <a:endParaRPr lang="ru-RU" sz="44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Содержимое 3" descr="http://art.1september.ru/2006/20/no20_10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60648"/>
            <a:ext cx="357190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187624" y="260648"/>
            <a:ext cx="39604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Традиционной верхней одеждой был кафтан и его разновидности: полукафтанье, зипун. Кафтан был приталенным , с узкими рукавами и с небольшим стоячим или отложным воротником . Полукафтанье — укороченный (выше колен) кафтан</a:t>
            </a:r>
            <a:r>
              <a:rPr lang="ru-RU" sz="1600" b="1" dirty="0" smtClean="0">
                <a:solidFill>
                  <a:srgbClr val="C00000"/>
                </a:solidFill>
              </a:rPr>
              <a:t>. </a:t>
            </a:r>
            <a:endParaRPr lang="ru-RU" dirty="0"/>
          </a:p>
        </p:txBody>
      </p:sp>
      <p:pic>
        <p:nvPicPr>
          <p:cNvPr id="5" name="Рисунок 4" descr="http://art.1september.ru/2006/20/no20_11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3284984"/>
            <a:ext cx="335758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4788024" y="3284984"/>
            <a:ext cx="3995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ea typeface="Times New Roman" pitchFamily="18" charset="0"/>
                <a:cs typeface="Times New Roman" pitchFamily="18" charset="0"/>
              </a:rPr>
              <a:t>Также в дорогу в холодное время года поверх кафтана надевали длинный с широкими рукавами похожий на халат армяк. Шили его из домотканого сукна, как правило, коричневого цвета, без застежек и без подкладки.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Рисунок 2" descr="http://art.1september.ru/2006/20/no20_1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60648"/>
            <a:ext cx="3357586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827584" y="332656"/>
            <a:ext cx="4572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/>
              <a:t>Из дубленой овчины шили тулупы, одевавшиеся поверх другой верхней одежды. Богатой одеждой считалась шуба. Она шилась мехом внутрь, а сверху обшивалась дорогой тканью. Шуба — предмет русского костюма, но пользовались ею отнюдь не бедные люди</a:t>
            </a:r>
            <a:r>
              <a:rPr lang="ru-RU" sz="2000" b="1" i="1" dirty="0" smtClean="0"/>
              <a:t>.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b="1" dirty="0" smtClean="0"/>
              <a:t> Самой распространенной обувью были лапти, закреплявшиеся на ноге лыковыми оборами — веревками, крепившимися к заднику лаптя и накрест обматывавшими голень поверх холстинных или суконных онучей. Зажиточные крестьяне к концу XIX в. ходили в смазанных дегтем кожаных сапогах с голенищами в складку, а сельские богачи носили лакированные сапоги с жесткими голенищами в форме бутылок.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4572000" y="260648"/>
            <a:ext cx="435597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Народный костюм создавался с учетом того, что он не должен сковывать движений человека. Он защищал в жару и холод, был удобен при любых погодных условиях. </a:t>
            </a:r>
            <a:b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Конструкция костюма часто не требовала употребления ножниц и большого мастерства от швеи, так как, изготовляя ткань, крестьянка рассчитывала ее на конкретный вид одежды.</a:t>
            </a:r>
            <a:b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Верхнюю одежду не застегивали на пуговицы, а подпоясывали кушаком. Это делалось специально, чтобы любой член семьи мог ее надеть. Широкий запах одежды служил карманом. Полы женской одежды шились такой ширины, чтобы в них можно было завернуть ребенка. </a:t>
            </a:r>
            <a:endParaRPr lang="ru-RU" dirty="0">
              <a:latin typeface="Arial Black" pitchFamily="34" charset="0"/>
            </a:endParaRPr>
          </a:p>
        </p:txBody>
      </p:sp>
      <p:pic>
        <p:nvPicPr>
          <p:cNvPr id="4" name="Picture 3" descr="D:\Мои документы\ШКОЛЬНЫЕ ДЕЛА 4\Народный костюм\Билибин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2656"/>
            <a:ext cx="2520280" cy="3812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Содержимое 3" descr="http://art.1september.ru/2006/20/no20_5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356992"/>
            <a:ext cx="1699692" cy="321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331640" y="980728"/>
            <a:ext cx="38701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Самой дорогой и модной вещью в костюме была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пуговица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. На Руси изготовили самые крупные пуговицы размером с куриное яйцо. Пуговицы делали из золота, серебра, жемчуга, хрусталя, металлические и плетеные из канители. каждая пуговица имела свое название. Подчас пуговицы стоили дороже самого платья.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91880" y="260648"/>
            <a:ext cx="24256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4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Monotype Corsiva" pitchFamily="66" charset="0"/>
                <a:ea typeface="Calibri" pitchFamily="34" charset="0"/>
                <a:cs typeface="Times New Roman" pitchFamily="18" charset="0"/>
              </a:rPr>
              <a:t>Пуговица. </a:t>
            </a:r>
            <a:endParaRPr lang="ru-RU" sz="4400" b="1" dirty="0">
              <a:latin typeface="Monotype Corsiva" pitchFamily="66" charset="0"/>
            </a:endParaRPr>
          </a:p>
        </p:txBody>
      </p:sp>
      <p:pic>
        <p:nvPicPr>
          <p:cNvPr id="5" name="Рисунок 4" descr="http://s54.radikal.ru/i144/1002/a0/bc4a5d35f579.jpg">
            <a:hlinkClick r:id="rId3" tgtFrame="_blank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772816"/>
            <a:ext cx="400049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87624" y="260648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Monotype Corsiva" pitchFamily="66" charset="0"/>
              </a:rPr>
              <a:t>        Русский народный костюм в произведениях известных художников</a:t>
            </a:r>
            <a:endParaRPr lang="ru-RU" sz="36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4" name="Содержимое 4" descr="IMG_15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42907" y="2214553"/>
            <a:ext cx="4429154" cy="32861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Содержимое 6" descr="ArgunovI_01.jpg"/>
          <p:cNvPicPr>
            <a:picLocks noChangeAspect="1"/>
          </p:cNvPicPr>
          <p:nvPr/>
        </p:nvPicPr>
        <p:blipFill>
          <a:blip r:embed="rId4" cstate="print"/>
          <a:srcRect l="2044" t="2812" r="2870" b="3174"/>
          <a:stretch>
            <a:fillRect/>
          </a:stretch>
        </p:blipFill>
        <p:spPr>
          <a:xfrm>
            <a:off x="4572000" y="1714488"/>
            <a:ext cx="3857652" cy="4286280"/>
          </a:xfrm>
          <a:prstGeom prst="ellipse">
            <a:avLst/>
          </a:prstGeom>
          <a:effectLst>
            <a:softEdge rad="1270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95536" y="59492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И.А. Аргунов. Портрет неизвестной крестьянки в кокошнике.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72000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И.А. Аргунов. Портрет неизвестной крестьянки в кокошнике.</a:t>
            </a:r>
            <a:endParaRPr lang="ru-RU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Picture 2" descr="D:\Мои документы\ШКОЛЬНЫЕ ДЕЛА 4\Народный костюм\Маковский Дев-ка в русском костюме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44824"/>
            <a:ext cx="3500438" cy="452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D:\Мои документы\ШКОЛЬНЫЕ ДЕЛА 4\Народный костюм\Маковский Боярыня у окна с прялкой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24744"/>
            <a:ext cx="39116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95536" y="548680"/>
            <a:ext cx="43271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Calibri" pitchFamily="34" charset="0"/>
              </a:rPr>
              <a:t>          К.Е.Маковский </a:t>
            </a:r>
          </a:p>
          <a:p>
            <a:r>
              <a:rPr lang="ru-RU" sz="2400" b="1" dirty="0" smtClean="0">
                <a:latin typeface="Calibri" pitchFamily="34" charset="0"/>
              </a:rPr>
              <a:t>«Девушка в русском костюме»</a:t>
            </a:r>
          </a:p>
          <a:p>
            <a:r>
              <a:rPr lang="ru-RU" b="1" dirty="0" smtClean="0">
                <a:latin typeface="Calibri" pitchFamily="34" charset="0"/>
              </a:rPr>
              <a:t> </a:t>
            </a:r>
            <a:endParaRPr lang="ru-RU" b="1" dirty="0"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88024" y="260648"/>
            <a:ext cx="40298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Calibri" pitchFamily="34" charset="0"/>
              </a:rPr>
              <a:t>        К.Е.Маковский </a:t>
            </a:r>
          </a:p>
          <a:p>
            <a:r>
              <a:rPr lang="ru-RU" sz="2400" b="1" dirty="0" smtClean="0">
                <a:latin typeface="Calibri" pitchFamily="34" charset="0"/>
              </a:rPr>
              <a:t>«Боярыня у окна с прялкой»</a:t>
            </a:r>
            <a:endParaRPr lang="ru-RU" sz="24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Picture 4" descr="D:\Мои документы\ШКОЛЬНЫЕ ДЕЛА 4\Народный костюм\Васнецов Ск-ка о мертвой царевне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63" y="500063"/>
            <a:ext cx="7196137" cy="482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627784" y="5661248"/>
            <a:ext cx="4392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Calibri" pitchFamily="34" charset="0"/>
              </a:rPr>
              <a:t>В.Васнецов  «Спящая царевна»</a:t>
            </a:r>
            <a:endParaRPr lang="ru-RU" sz="24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Picture 2" descr="D:\Мои документы\ШКОЛЬНЫЕ ДЕЛА-документация\2010 - 2011 10 шк\5 класс\Народный костюм\Мак Боярышня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548680"/>
            <a:ext cx="3643312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1115616" y="980728"/>
            <a:ext cx="36541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Русский народный костюм </a:t>
            </a:r>
            <a:r>
              <a:rPr lang="ru-RU" sz="2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- это ещё свидетельство прочной связи с культурой далёких предков. Костюм несёт информацию о людях ушедшей эпохи, об их быте, мировоззрении, эстетике. </a:t>
            </a:r>
            <a:endParaRPr lang="ru-RU" sz="28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949280"/>
            <a:ext cx="288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Calibri" pitchFamily="34" charset="0"/>
              </a:rPr>
              <a:t>К.Маковский «Боярышня»</a:t>
            </a:r>
            <a:endParaRPr lang="ru-RU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pic>
        <p:nvPicPr>
          <p:cNvPr id="3" name="Рисунок 2" descr="http://www.perunica.ru/uploads/posts/2009-12/1262270419_vernisage-11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268760"/>
            <a:ext cx="835824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979712" y="260648"/>
            <a:ext cx="51844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u-RU" sz="4800" b="1" dirty="0" smtClean="0">
                <a:latin typeface="Monotype Corsiva" pitchFamily="66" charset="0"/>
              </a:rPr>
              <a:t>Спасибо за внимание!</a:t>
            </a:r>
            <a:endParaRPr lang="ru-RU" sz="4800" b="1" dirty="0">
              <a:latin typeface="Monotype Corsiva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293"/>
            <a:ext cx="9144000" cy="6876293"/>
          </a:xfrm>
          <a:prstGeom prst="rect">
            <a:avLst/>
          </a:prstGeom>
          <a:noFill/>
        </p:spPr>
      </p:pic>
      <p:pic>
        <p:nvPicPr>
          <p:cNvPr id="3" name="Picture 4" descr="D:\Мои документы\ШКОЛЬНЫЕ ДЕЛА 4\Народный костюм\535066f6d6b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764704"/>
            <a:ext cx="3934767" cy="513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436096" y="692696"/>
            <a:ext cx="33123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Monotype Corsiva" pitchFamily="66" charset="0"/>
              </a:rPr>
              <a:t>Костюм выполняет не только практическую функцию, но и создаёт облик человека определённой эпохи. По костюму можно было определить общественное и семейное положение. </a:t>
            </a:r>
            <a:endParaRPr lang="ru-RU" sz="3200" dirty="0"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827584" y="332656"/>
            <a:ext cx="439248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83464">
              <a:defRPr/>
            </a:pPr>
            <a:r>
              <a:rPr lang="ru-RU" b="1" dirty="0" smtClean="0"/>
              <a:t>     Основу </a:t>
            </a:r>
            <a:r>
              <a:rPr lang="ru-RU" b="1" dirty="0"/>
              <a:t>любого русского костюма </a:t>
            </a:r>
          </a:p>
          <a:p>
            <a:pPr marL="365760" indent="-283464">
              <a:defRPr/>
            </a:pPr>
            <a:r>
              <a:rPr lang="ru-RU" b="1" dirty="0"/>
              <a:t>     составляла рубаха. Ее надевали </a:t>
            </a:r>
          </a:p>
          <a:p>
            <a:pPr marL="365760" indent="-283464">
              <a:defRPr/>
            </a:pPr>
            <a:r>
              <a:rPr lang="ru-RU" b="1" dirty="0"/>
              <a:t>     мужчины, женщины и дети, и носил</a:t>
            </a:r>
          </a:p>
          <a:p>
            <a:pPr marL="365760" indent="-283464">
              <a:defRPr/>
            </a:pPr>
            <a:r>
              <a:rPr lang="ru-RU" b="1" dirty="0"/>
              <a:t>     от рождения до смерти. Часто парни и</a:t>
            </a:r>
          </a:p>
          <a:p>
            <a:pPr marL="365760" indent="-283464">
              <a:defRPr/>
            </a:pPr>
            <a:r>
              <a:rPr lang="ru-RU" b="1" dirty="0"/>
              <a:t>      девушки еще в XIX в. до свадьбы</a:t>
            </a:r>
          </a:p>
          <a:p>
            <a:pPr marL="365760" indent="-283464">
              <a:defRPr/>
            </a:pPr>
            <a:r>
              <a:rPr lang="ru-RU" b="1" dirty="0"/>
              <a:t>      ходили в одних рубахах, </a:t>
            </a:r>
          </a:p>
          <a:p>
            <a:pPr marL="365760" indent="-283464">
              <a:defRPr/>
            </a:pPr>
            <a:r>
              <a:rPr lang="ru-RU" b="1" dirty="0"/>
              <a:t>      перехваченных поясом. Само слово</a:t>
            </a:r>
          </a:p>
          <a:p>
            <a:pPr marL="365760" indent="-283464">
              <a:defRPr/>
            </a:pPr>
            <a:r>
              <a:rPr lang="ru-RU" b="1" dirty="0"/>
              <a:t>      происходит от слова «рубить» — кусок</a:t>
            </a:r>
          </a:p>
          <a:p>
            <a:pPr marL="365760" indent="-283464">
              <a:defRPr/>
            </a:pPr>
            <a:r>
              <a:rPr lang="ru-RU" b="1" dirty="0"/>
              <a:t>      ткани, ведь слово «рубить» когда-то</a:t>
            </a:r>
          </a:p>
          <a:p>
            <a:pPr marL="365760" indent="-283464">
              <a:defRPr/>
            </a:pPr>
            <a:r>
              <a:rPr lang="ru-RU" b="1" dirty="0"/>
              <a:t>      имело еще значение «резать». </a:t>
            </a:r>
          </a:p>
          <a:p>
            <a:pPr marL="365760" indent="-283464">
              <a:defRPr/>
            </a:pPr>
            <a:r>
              <a:rPr lang="ru-RU" b="1" dirty="0"/>
              <a:t>        Прямоугольный кусок ткани</a:t>
            </a:r>
          </a:p>
          <a:p>
            <a:pPr marL="365760" indent="-283464">
              <a:defRPr/>
            </a:pPr>
            <a:r>
              <a:rPr lang="ru-RU" b="1" dirty="0"/>
              <a:t>        перегибали пополам, вырезали</a:t>
            </a:r>
          </a:p>
          <a:p>
            <a:pPr marL="365760" indent="-283464">
              <a:defRPr/>
            </a:pPr>
            <a:r>
              <a:rPr lang="ru-RU" b="1" dirty="0"/>
              <a:t>       отверстие для  головы и скрепляли</a:t>
            </a:r>
          </a:p>
          <a:p>
            <a:pPr marL="365760" indent="-283464">
              <a:defRPr/>
            </a:pPr>
            <a:r>
              <a:rPr lang="ru-RU" b="1" dirty="0"/>
              <a:t>       поясом, позже  спинку и переднюю</a:t>
            </a:r>
          </a:p>
          <a:p>
            <a:pPr marL="365760" indent="-283464">
              <a:defRPr/>
            </a:pPr>
            <a:r>
              <a:rPr lang="ru-RU" b="1" dirty="0"/>
              <a:t>       часть рубахи стали сшивать и добавили рукава. Рубашка по вороту, подолу и низу рукава украшалась красной  тесьмой или вышивкой, чтобы злые духи не пробрались к телу через отверстия в одежде и использовалась в качестве оберега.</a:t>
            </a:r>
            <a:endParaRPr lang="ru-RU" b="1" dirty="0"/>
          </a:p>
        </p:txBody>
      </p:sp>
      <p:pic>
        <p:nvPicPr>
          <p:cNvPr id="4" name="Содержимое 7" descr="рубаха 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580112" y="332656"/>
            <a:ext cx="2907042" cy="3683546"/>
          </a:xfrm>
          <a:prstGeom prst="rect">
            <a:avLst/>
          </a:prstGeom>
        </p:spPr>
      </p:pic>
      <p:pic>
        <p:nvPicPr>
          <p:cNvPr id="5" name="Рисунок 4" descr="http://art.1september.ru/2006/20/no20_6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4149080"/>
            <a:ext cx="364333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043608" y="260648"/>
            <a:ext cx="4536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На Руси никогда не ходили «</a:t>
            </a:r>
            <a:r>
              <a:rPr lang="ru-RU" b="1" dirty="0" err="1" smtClean="0"/>
              <a:t>распояской</a:t>
            </a:r>
            <a:r>
              <a:rPr lang="ru-RU" b="1" dirty="0" smtClean="0"/>
              <a:t>», а завязанный пояс сопровождал человека всю жизнь. Особенно неприличным считалось молиться Богу без пояса, обедать или спать без него. В народе говорили, что без пояса ходить грех. Пояс весь был украшен символами, обладающими защитными свойствами и являлся оберегом. А назывался он </a:t>
            </a:r>
            <a:r>
              <a:rPr lang="ru-RU" b="1" dirty="0" smtClean="0">
                <a:solidFill>
                  <a:srgbClr val="C00000"/>
                </a:solidFill>
              </a:rPr>
              <a:t>кушаком. </a:t>
            </a:r>
            <a:r>
              <a:rPr lang="ru-RU" b="1" dirty="0" smtClean="0"/>
              <a:t>Носили поверх рубахи.</a:t>
            </a:r>
            <a:endParaRPr lang="ru-RU" b="1" dirty="0" smtClean="0"/>
          </a:p>
        </p:txBody>
      </p:sp>
      <p:pic>
        <p:nvPicPr>
          <p:cNvPr id="4" name="Содержимое 10" descr="ВОЛОГОДСКАЯ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12160" y="188640"/>
            <a:ext cx="2094935" cy="2880320"/>
          </a:xfrm>
          <a:prstGeom prst="rect">
            <a:avLst/>
          </a:prstGeom>
        </p:spPr>
      </p:pic>
      <p:pic>
        <p:nvPicPr>
          <p:cNvPr id="5" name="Содержимое 4" descr="http://art.1september.ru/2006/20/no20_7.jp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3284984"/>
            <a:ext cx="2743144" cy="3288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4355976" y="3284984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 smtClean="0"/>
              <a:t>Отсутствие пояса считалось признаком принадлежности к загробному миру. Например, считалось, что русалки одеты в белые рубахи, но обязательно без пояса.</a:t>
            </a:r>
          </a:p>
          <a:p>
            <a:r>
              <a:rPr lang="ru-RU" sz="1400" b="1" dirty="0" smtClean="0"/>
              <a:t> Детям пояс несколько раз оборачивали вокруг талии, так как он служил оберегом пупа, через который ребенок был соединен с матерью чревом.</a:t>
            </a:r>
          </a:p>
          <a:p>
            <a:r>
              <a:rPr lang="ru-RU" sz="1400" b="1" dirty="0" smtClean="0"/>
              <a:t>Пояс считался священным предметом, так как дарился каждому при крещении. Часто новорожденного в течение первых сорока дней не подпоясывали, и лишь спустя шесть недель крестная мать приносила ему в подарок поясок, рубашку и крестик. Эти предметы символизировали вхождение ребенка в мир людей. </a:t>
            </a:r>
          </a:p>
          <a:p>
            <a:r>
              <a:rPr lang="ru-RU" sz="1400" b="1" dirty="0" smtClean="0"/>
              <a:t>Известны разные пояса: вязаные, плетеные и тканые, украшенные на концах кистями, бахромой, лентами и бисером. </a:t>
            </a:r>
            <a:endParaRPr lang="ru-RU" sz="1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3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365" fill="hold">
                                          <p:stCondLst>
                                            <p:cond delay="136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68" decel="50000" autoRev="1" fill="hold">
                                          <p:stCondLst>
                                            <p:cond delay="136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8" fill="hold">
                                          <p:stCondLst>
                                            <p:cond delay="25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87624" y="260648"/>
            <a:ext cx="770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Monotype Corsiva" pitchFamily="66" charset="0"/>
              </a:rPr>
              <a:t>Праздничная и будничная одежда имела сложное декоративное оформление, где важную роль играла вышивка и кружевная отделка. Поэтому по обычаю девочку с малых лет начинали обучать этим непростым, но увлекательным видам творчества.</a:t>
            </a:r>
            <a:endParaRPr lang="ru-RU" sz="2400" dirty="0" smtClean="0">
              <a:latin typeface="Monotype Corsiva" pitchFamily="66" charset="0"/>
            </a:endParaRPr>
          </a:p>
        </p:txBody>
      </p:sp>
      <p:pic>
        <p:nvPicPr>
          <p:cNvPr id="4" name="Picture 5" descr="D:\Мои документы\ШКОЛЬНЫЕ ДЕЛА 4\Народный костюм\Васнецов Берендейки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48880"/>
            <a:ext cx="3929062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Мои документы\ШКОЛЬНЫЕ ДЕЛА 4\Народный костюм\Копия 27-06g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916832"/>
            <a:ext cx="3135834" cy="472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lenaranko.ucoz.ru/_ld/0/08549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629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187624" y="404664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 smtClean="0">
                <a:latin typeface="+mn-lt"/>
              </a:rPr>
              <a:t>Наибольшей яркостью всегда отличалась женская праздничная одежда молодых женщин. </a:t>
            </a:r>
            <a:endParaRPr lang="ru-RU" sz="2400" i="1" dirty="0"/>
          </a:p>
        </p:txBody>
      </p:sp>
      <p:pic>
        <p:nvPicPr>
          <p:cNvPr id="4" name="Содержимое 9" descr="IMG_266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57036" y="1983324"/>
            <a:ext cx="5214950" cy="392983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5" name="Содержимое 6" descr="сканирование002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1412776"/>
            <a:ext cx="3571900" cy="50006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extrusionH="76200" contourW="12700" prstMaterial="metal">
            <a:bevelT w="88900" h="88900"/>
            <a:extrusionClr>
              <a:schemeClr val="tx1"/>
            </a:extrusionClr>
            <a:contourClr>
              <a:srgbClr val="C0000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2124</Words>
  <Application>Microsoft Office PowerPoint</Application>
  <PresentationFormat>Экран (4:3)</PresentationFormat>
  <Paragraphs>113</Paragraphs>
  <Slides>45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1111</dc:creator>
  <cp:lastModifiedBy>1111</cp:lastModifiedBy>
  <cp:revision>52</cp:revision>
  <dcterms:created xsi:type="dcterms:W3CDTF">2015-03-08T17:45:07Z</dcterms:created>
  <dcterms:modified xsi:type="dcterms:W3CDTF">2015-03-09T09:57:30Z</dcterms:modified>
</cp:coreProperties>
</file>